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7.jpg" ContentType="image/jpeg"/>
  <Override PartName="/ppt/media/image8.jpg" ContentType="image/jpeg"/>
  <Override PartName="/ppt/media/image9.jpg" ContentType="image/jpeg"/>
  <Override PartName="/ppt/media/image10.jpg" ContentType="image/jpeg"/>
  <Override PartName="/ppt/media/image11.jpg" ContentType="image/jpeg"/>
  <Override PartName="/ppt/media/image12.jpg" ContentType="image/jpeg"/>
  <Override PartName="/ppt/media/image13.jpg" ContentType="image/jpeg"/>
  <Override PartName="/ppt/media/image14.jpg" ContentType="image/jpeg"/>
  <Override PartName="/ppt/media/image15.jpg" ContentType="image/jpeg"/>
  <Override PartName="/ppt/media/image16.jpg" ContentType="image/jpeg"/>
  <Override PartName="/ppt/media/image17.jpg" ContentType="image/jpeg"/>
  <Override PartName="/ppt/media/image18.jpg" ContentType="image/jpeg"/>
  <Override PartName="/ppt/media/image19.jpg" ContentType="image/jpeg"/>
  <Override PartName="/ppt/media/image2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62" r:id="rId3"/>
    <p:sldId id="265" r:id="rId4"/>
    <p:sldId id="266" r:id="rId5"/>
    <p:sldId id="267" r:id="rId6"/>
    <p:sldId id="268" r:id="rId7"/>
    <p:sldId id="269" r:id="rId8"/>
    <p:sldId id="270" r:id="rId9"/>
    <p:sldId id="271" r:id="rId10"/>
    <p:sldId id="263" r:id="rId11"/>
    <p:sldId id="264" r:id="rId12"/>
    <p:sldId id="257" r:id="rId13"/>
    <p:sldId id="258" r:id="rId14"/>
    <p:sldId id="259" r:id="rId15"/>
    <p:sldId id="260" r:id="rId16"/>
    <p:sldId id="261" r:id="rId17"/>
    <p:sldId id="272" r:id="rId18"/>
    <p:sldId id="277" r:id="rId19"/>
    <p:sldId id="276" r:id="rId20"/>
    <p:sldId id="278" r:id="rId21"/>
    <p:sldId id="273" r:id="rId22"/>
    <p:sldId id="274" r:id="rId23"/>
    <p:sldId id="275"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09" d="100"/>
          <a:sy n="109" d="100"/>
        </p:scale>
        <p:origin x="6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075865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6/22/20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8750626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4891142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06630448"/>
      </p:ext>
    </p:extLst>
  </p:cSld>
  <p:clrMapOvr>
    <a:masterClrMapping/>
  </p:clrMapOvr>
  <p:transition spd="med">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2060309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6/22/20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0523723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6/22/20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7504878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447573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197289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7865147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36857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6/22/20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0957753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6/22/20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4701450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9451671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977864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6/22/20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7213127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6/22/20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1361588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6/22/20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112122642"/>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ransition spd="med">
    <p:fade/>
  </p:transition>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7049707" cy="3329581"/>
          </a:xfrm>
        </p:spPr>
        <p:txBody>
          <a:bodyPr/>
          <a:lstStyle/>
          <a:p>
            <a:r>
              <a:rPr lang="en-US" sz="6000" dirty="0"/>
              <a:t>Agriculture Education &amp; </a:t>
            </a:r>
            <a:br>
              <a:rPr lang="en-US" sz="6000" dirty="0"/>
            </a:br>
            <a:r>
              <a:rPr lang="en-US" sz="6000" dirty="0"/>
              <a:t>The National FFA Organization</a:t>
            </a:r>
          </a:p>
        </p:txBody>
      </p:sp>
      <p:sp>
        <p:nvSpPr>
          <p:cNvPr id="3" name="Subtitle 2"/>
          <p:cNvSpPr>
            <a:spLocks noGrp="1"/>
          </p:cNvSpPr>
          <p:nvPr>
            <p:ph type="subTitle" idx="1"/>
          </p:nvPr>
        </p:nvSpPr>
        <p:spPr/>
        <p:txBody>
          <a:bodyPr/>
          <a:lstStyle/>
          <a:p>
            <a:r>
              <a:rPr lang="en-US" dirty="0"/>
              <a:t>Unit 1: Segment 1</a:t>
            </a:r>
          </a:p>
          <a:p>
            <a:r>
              <a:rPr lang="en-US" i="1" dirty="0"/>
              <a:t>History of the FFA &amp; AGRICULTURE EDUCATION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244" y="1115205"/>
            <a:ext cx="4359418" cy="5235720"/>
          </a:xfrm>
          <a:prstGeom prst="rect">
            <a:avLst/>
          </a:prstGeom>
        </p:spPr>
      </p:pic>
    </p:spTree>
    <p:extLst>
      <p:ext uri="{BB962C8B-B14F-4D97-AF65-F5344CB8AC3E}">
        <p14:creationId xmlns:p14="http://schemas.microsoft.com/office/powerpoint/2010/main" val="210741578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615" y="477657"/>
            <a:ext cx="9211249" cy="1400530"/>
          </a:xfrm>
        </p:spPr>
        <p:txBody>
          <a:bodyPr/>
          <a:lstStyle/>
          <a:p>
            <a:pPr algn="ctr"/>
            <a:r>
              <a:rPr lang="en-US" sz="5400" b="1" dirty="0"/>
              <a:t>The FFA Mission</a:t>
            </a:r>
          </a:p>
        </p:txBody>
      </p:sp>
      <p:sp>
        <p:nvSpPr>
          <p:cNvPr id="3" name="Content Placeholder 2"/>
          <p:cNvSpPr>
            <a:spLocks noGrp="1"/>
          </p:cNvSpPr>
          <p:nvPr>
            <p:ph idx="1"/>
          </p:nvPr>
        </p:nvSpPr>
        <p:spPr>
          <a:xfrm>
            <a:off x="1313411" y="2443616"/>
            <a:ext cx="9135453" cy="4195481"/>
          </a:xfrm>
        </p:spPr>
        <p:txBody>
          <a:bodyPr>
            <a:normAutofit/>
          </a:bodyPr>
          <a:lstStyle/>
          <a:p>
            <a:pPr marL="0" indent="0" algn="ctr">
              <a:buNone/>
            </a:pPr>
            <a:r>
              <a:rPr lang="en-US" sz="3200" dirty="0"/>
              <a:t>FFA makes a positive difference in the lives of students by developing their potential for </a:t>
            </a:r>
            <a:r>
              <a:rPr lang="en-US" sz="3200" b="1" dirty="0">
                <a:solidFill>
                  <a:srgbClr val="FFC000"/>
                </a:solidFill>
              </a:rPr>
              <a:t>premier leadership</a:t>
            </a:r>
            <a:r>
              <a:rPr lang="en-US" sz="3200" dirty="0"/>
              <a:t>, </a:t>
            </a:r>
            <a:r>
              <a:rPr lang="en-US" sz="3200" b="1" dirty="0">
                <a:solidFill>
                  <a:srgbClr val="FFC000"/>
                </a:solidFill>
              </a:rPr>
              <a:t>personal growth</a:t>
            </a:r>
            <a:r>
              <a:rPr lang="en-US" sz="3200" dirty="0"/>
              <a:t>, and </a:t>
            </a:r>
            <a:r>
              <a:rPr lang="en-US" sz="3200" b="1" dirty="0">
                <a:solidFill>
                  <a:srgbClr val="FFC000"/>
                </a:solidFill>
              </a:rPr>
              <a:t>career success</a:t>
            </a:r>
            <a:r>
              <a:rPr lang="en-US" sz="3200" dirty="0">
                <a:solidFill>
                  <a:srgbClr val="FFC000"/>
                </a:solidFill>
              </a:rPr>
              <a:t> </a:t>
            </a:r>
            <a:r>
              <a:rPr lang="en-US" sz="3200" dirty="0"/>
              <a:t>through agricultural education.</a:t>
            </a:r>
          </a:p>
        </p:txBody>
      </p:sp>
    </p:spTree>
    <p:extLst>
      <p:ext uri="{BB962C8B-B14F-4D97-AF65-F5344CB8AC3E}">
        <p14:creationId xmlns:p14="http://schemas.microsoft.com/office/powerpoint/2010/main" val="132880177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615" y="477657"/>
            <a:ext cx="9211249" cy="1400530"/>
          </a:xfrm>
        </p:spPr>
        <p:txBody>
          <a:bodyPr/>
          <a:lstStyle/>
          <a:p>
            <a:pPr algn="ctr"/>
            <a:r>
              <a:rPr lang="en-US" sz="5400" b="1" dirty="0"/>
              <a:t>The FFA Motto</a:t>
            </a:r>
          </a:p>
        </p:txBody>
      </p:sp>
      <p:sp>
        <p:nvSpPr>
          <p:cNvPr id="3" name="Content Placeholder 2"/>
          <p:cNvSpPr>
            <a:spLocks noGrp="1"/>
          </p:cNvSpPr>
          <p:nvPr>
            <p:ph idx="1"/>
          </p:nvPr>
        </p:nvSpPr>
        <p:spPr>
          <a:xfrm>
            <a:off x="1454727" y="2077856"/>
            <a:ext cx="9135453" cy="4195481"/>
          </a:xfrm>
        </p:spPr>
        <p:txBody>
          <a:bodyPr>
            <a:normAutofit/>
          </a:bodyPr>
          <a:lstStyle/>
          <a:p>
            <a:pPr marL="0" indent="0" algn="ctr">
              <a:buNone/>
            </a:pPr>
            <a:r>
              <a:rPr lang="en-US" sz="4400" b="1" dirty="0">
                <a:solidFill>
                  <a:srgbClr val="FFC000"/>
                </a:solidFill>
              </a:rPr>
              <a:t>Learning to Do</a:t>
            </a:r>
          </a:p>
          <a:p>
            <a:pPr marL="0" indent="0" algn="ctr">
              <a:buNone/>
            </a:pPr>
            <a:r>
              <a:rPr lang="en-US" sz="4400" b="1" dirty="0">
                <a:solidFill>
                  <a:srgbClr val="FFC000"/>
                </a:solidFill>
              </a:rPr>
              <a:t>Doing to Learn</a:t>
            </a:r>
          </a:p>
          <a:p>
            <a:pPr marL="0" indent="0" algn="ctr">
              <a:buNone/>
            </a:pPr>
            <a:r>
              <a:rPr lang="en-US" sz="4400" b="1" dirty="0">
                <a:solidFill>
                  <a:srgbClr val="FFC000"/>
                </a:solidFill>
              </a:rPr>
              <a:t>Earning to Live</a:t>
            </a:r>
          </a:p>
          <a:p>
            <a:pPr marL="0" indent="0" algn="ctr">
              <a:buNone/>
            </a:pPr>
            <a:r>
              <a:rPr lang="en-US" sz="4400" b="1" dirty="0">
                <a:solidFill>
                  <a:srgbClr val="FFC000"/>
                </a:solidFill>
              </a:rPr>
              <a:t>Living to Serve</a:t>
            </a:r>
          </a:p>
        </p:txBody>
      </p:sp>
    </p:spTree>
    <p:extLst>
      <p:ext uri="{BB962C8B-B14F-4D97-AF65-F5344CB8AC3E}">
        <p14:creationId xmlns:p14="http://schemas.microsoft.com/office/powerpoint/2010/main" val="422861810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FFA Emblem</a:t>
            </a:r>
          </a:p>
        </p:txBody>
      </p:sp>
      <p:sp>
        <p:nvSpPr>
          <p:cNvPr id="3" name="Content Placeholder 2"/>
          <p:cNvSpPr>
            <a:spLocks noGrp="1"/>
          </p:cNvSpPr>
          <p:nvPr>
            <p:ph sz="half" idx="1"/>
          </p:nvPr>
        </p:nvSpPr>
        <p:spPr>
          <a:xfrm>
            <a:off x="903806" y="2251086"/>
            <a:ext cx="5039795" cy="4179819"/>
          </a:xfrm>
        </p:spPr>
        <p:txBody>
          <a:bodyPr>
            <a:normAutofit/>
          </a:bodyPr>
          <a:lstStyle/>
          <a:p>
            <a:r>
              <a:rPr lang="en-US" sz="2400" b="1" dirty="0"/>
              <a:t>Cross-Section Ear of Corn</a:t>
            </a:r>
          </a:p>
          <a:p>
            <a:pPr lvl="1"/>
            <a:r>
              <a:rPr lang="en-US" sz="2200" dirty="0"/>
              <a:t>A symbol of unity, corn can be found in every state across America. From the first Thanksgiving to a staple in American agriculture production, corn is a fundamental symbol of the National FFA.</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43413" y="850557"/>
            <a:ext cx="5001977" cy="6007443"/>
          </a:xfrm>
        </p:spPr>
      </p:pic>
      <p:sp>
        <p:nvSpPr>
          <p:cNvPr id="6" name="Right Arrow 5"/>
          <p:cNvSpPr/>
          <p:nvPr/>
        </p:nvSpPr>
        <p:spPr>
          <a:xfrm rot="1575667">
            <a:off x="5554102" y="2983517"/>
            <a:ext cx="2231807" cy="50957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226090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FFA Emblem</a:t>
            </a:r>
          </a:p>
        </p:txBody>
      </p:sp>
      <p:sp>
        <p:nvSpPr>
          <p:cNvPr id="3" name="Content Placeholder 2"/>
          <p:cNvSpPr>
            <a:spLocks noGrp="1"/>
          </p:cNvSpPr>
          <p:nvPr>
            <p:ph sz="half" idx="1"/>
          </p:nvPr>
        </p:nvSpPr>
        <p:spPr>
          <a:xfrm>
            <a:off x="903806" y="2251086"/>
            <a:ext cx="5039795" cy="4179819"/>
          </a:xfrm>
        </p:spPr>
        <p:txBody>
          <a:bodyPr>
            <a:normAutofit/>
          </a:bodyPr>
          <a:lstStyle/>
          <a:p>
            <a:r>
              <a:rPr lang="en-US" sz="2400" b="1" dirty="0"/>
              <a:t>Rising Sun</a:t>
            </a:r>
          </a:p>
          <a:p>
            <a:pPr lvl="1"/>
            <a:r>
              <a:rPr lang="en-US" sz="2200" dirty="0"/>
              <a:t>This signifies progress. Just as agriculture continues to progress through new technologies and by responding to consumer demand, so must the National FFA Organization and its members.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43413" y="850557"/>
            <a:ext cx="5001977" cy="6007443"/>
          </a:xfrm>
        </p:spPr>
      </p:pic>
      <p:sp>
        <p:nvSpPr>
          <p:cNvPr id="6" name="Right Arrow 5"/>
          <p:cNvSpPr/>
          <p:nvPr/>
        </p:nvSpPr>
        <p:spPr>
          <a:xfrm rot="1291689">
            <a:off x="5947550" y="3541270"/>
            <a:ext cx="3786715" cy="50957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77540688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FFA Emblem</a:t>
            </a:r>
          </a:p>
        </p:txBody>
      </p:sp>
      <p:sp>
        <p:nvSpPr>
          <p:cNvPr id="3" name="Content Placeholder 2"/>
          <p:cNvSpPr>
            <a:spLocks noGrp="1"/>
          </p:cNvSpPr>
          <p:nvPr>
            <p:ph sz="half" idx="1"/>
          </p:nvPr>
        </p:nvSpPr>
        <p:spPr>
          <a:xfrm>
            <a:off x="903806" y="2251086"/>
            <a:ext cx="5039795" cy="4179819"/>
          </a:xfrm>
        </p:spPr>
        <p:txBody>
          <a:bodyPr>
            <a:normAutofit/>
          </a:bodyPr>
          <a:lstStyle/>
          <a:p>
            <a:r>
              <a:rPr lang="en-US" sz="2400" b="1" dirty="0"/>
              <a:t>Plow</a:t>
            </a:r>
          </a:p>
          <a:p>
            <a:pPr lvl="1"/>
            <a:r>
              <a:rPr lang="en-US" sz="2200" dirty="0"/>
              <a:t>This simple image stands for so much more as it truly shows agriculture is the backbone of America. Our country and the National FFA are rooted in the labor and tillage of the soil.</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43413" y="850557"/>
            <a:ext cx="5001977" cy="6007443"/>
          </a:xfrm>
        </p:spPr>
      </p:pic>
      <p:sp>
        <p:nvSpPr>
          <p:cNvPr id="6" name="Right Arrow 5"/>
          <p:cNvSpPr/>
          <p:nvPr/>
        </p:nvSpPr>
        <p:spPr>
          <a:xfrm rot="1694855">
            <a:off x="5858798" y="3496266"/>
            <a:ext cx="2767027" cy="50957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1549072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FFA Emblem</a:t>
            </a:r>
          </a:p>
        </p:txBody>
      </p:sp>
      <p:sp>
        <p:nvSpPr>
          <p:cNvPr id="3" name="Content Placeholder 2"/>
          <p:cNvSpPr>
            <a:spLocks noGrp="1"/>
          </p:cNvSpPr>
          <p:nvPr>
            <p:ph sz="half" idx="1"/>
          </p:nvPr>
        </p:nvSpPr>
        <p:spPr>
          <a:xfrm>
            <a:off x="903806" y="2251086"/>
            <a:ext cx="5039795" cy="4179819"/>
          </a:xfrm>
        </p:spPr>
        <p:txBody>
          <a:bodyPr>
            <a:normAutofit/>
          </a:bodyPr>
          <a:lstStyle/>
          <a:p>
            <a:r>
              <a:rPr lang="en-US" sz="2400" b="1" dirty="0"/>
              <a:t>Owl</a:t>
            </a:r>
          </a:p>
          <a:p>
            <a:pPr lvl="1"/>
            <a:r>
              <a:rPr lang="en-US" sz="2200" dirty="0"/>
              <a:t>A symbol of knowledge and wisdom. It takes smarts to be successful in the agriculture industry today.</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43413" y="850557"/>
            <a:ext cx="5001977" cy="6007443"/>
          </a:xfrm>
        </p:spPr>
      </p:pic>
      <p:sp>
        <p:nvSpPr>
          <p:cNvPr id="6" name="Right Arrow 5"/>
          <p:cNvSpPr/>
          <p:nvPr/>
        </p:nvSpPr>
        <p:spPr>
          <a:xfrm rot="988308">
            <a:off x="5842268" y="3581802"/>
            <a:ext cx="3260590" cy="50957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9752786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FFA Emblem</a:t>
            </a:r>
          </a:p>
        </p:txBody>
      </p:sp>
      <p:sp>
        <p:nvSpPr>
          <p:cNvPr id="3" name="Content Placeholder 2"/>
          <p:cNvSpPr>
            <a:spLocks noGrp="1"/>
          </p:cNvSpPr>
          <p:nvPr>
            <p:ph sz="half" idx="1"/>
          </p:nvPr>
        </p:nvSpPr>
        <p:spPr>
          <a:xfrm>
            <a:off x="903806" y="2251086"/>
            <a:ext cx="5039795" cy="4179819"/>
          </a:xfrm>
        </p:spPr>
        <p:txBody>
          <a:bodyPr>
            <a:normAutofit/>
          </a:bodyPr>
          <a:lstStyle/>
          <a:p>
            <a:r>
              <a:rPr lang="en-US" sz="2400" b="1" dirty="0"/>
              <a:t>Eagle</a:t>
            </a:r>
          </a:p>
          <a:p>
            <a:pPr lvl="1"/>
            <a:r>
              <a:rPr lang="en-US" sz="2200" dirty="0"/>
              <a:t>America is home to the free and brave, thus it is only fitting the National FFA Emblem include the eagle. The eagle is a national symbol that serves as a reminder of our freedom and ability to explore new horizons for the future of agriculture.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43413" y="850557"/>
            <a:ext cx="5001977" cy="6007443"/>
          </a:xfrm>
        </p:spPr>
      </p:pic>
      <p:sp>
        <p:nvSpPr>
          <p:cNvPr id="6" name="Right Arrow 5"/>
          <p:cNvSpPr/>
          <p:nvPr/>
        </p:nvSpPr>
        <p:spPr>
          <a:xfrm rot="21049557">
            <a:off x="4656004" y="2025918"/>
            <a:ext cx="3208244" cy="50957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14733724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7049707" cy="3329581"/>
          </a:xfrm>
        </p:spPr>
        <p:txBody>
          <a:bodyPr/>
          <a:lstStyle/>
          <a:p>
            <a:r>
              <a:rPr lang="en-US" sz="6000" dirty="0"/>
              <a:t>Agriculture Education &amp; </a:t>
            </a:r>
            <a:br>
              <a:rPr lang="en-US" sz="6000" dirty="0"/>
            </a:br>
            <a:r>
              <a:rPr lang="en-US" sz="6000" dirty="0"/>
              <a:t>The National FFA Organization</a:t>
            </a:r>
          </a:p>
        </p:txBody>
      </p:sp>
      <p:sp>
        <p:nvSpPr>
          <p:cNvPr id="3" name="Subtitle 2"/>
          <p:cNvSpPr>
            <a:spLocks noGrp="1"/>
          </p:cNvSpPr>
          <p:nvPr>
            <p:ph type="subTitle" idx="1"/>
          </p:nvPr>
        </p:nvSpPr>
        <p:spPr/>
        <p:txBody>
          <a:bodyPr/>
          <a:lstStyle/>
          <a:p>
            <a:r>
              <a:rPr lang="en-US" dirty="0"/>
              <a:t>Unit 1: Segment 2</a:t>
            </a:r>
          </a:p>
          <a:p>
            <a:r>
              <a:rPr lang="en-US" i="1" dirty="0"/>
              <a:t>Leadership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244" y="1115205"/>
            <a:ext cx="4359418" cy="5235720"/>
          </a:xfrm>
          <a:prstGeom prst="rect">
            <a:avLst/>
          </a:prstGeom>
        </p:spPr>
      </p:pic>
    </p:spTree>
    <p:extLst>
      <p:ext uri="{BB962C8B-B14F-4D97-AF65-F5344CB8AC3E}">
        <p14:creationId xmlns:p14="http://schemas.microsoft.com/office/powerpoint/2010/main" val="222606287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736485" cy="1400530"/>
          </a:xfrm>
        </p:spPr>
        <p:txBody>
          <a:bodyPr/>
          <a:lstStyle/>
          <a:p>
            <a:pPr algn="ctr"/>
            <a:r>
              <a:rPr lang="en-US" dirty="0"/>
              <a:t>Challenge Yourself!</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1987" y="2064404"/>
            <a:ext cx="4979321" cy="3209420"/>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344449" y="1853248"/>
            <a:ext cx="4396341" cy="4200245"/>
          </a:xfrm>
        </p:spPr>
        <p:txBody>
          <a:bodyPr>
            <a:normAutofit/>
          </a:bodyPr>
          <a:lstStyle/>
          <a:p>
            <a:r>
              <a:rPr lang="en-US" sz="2400" dirty="0"/>
              <a:t>Develop college and career readiness skills.</a:t>
            </a:r>
          </a:p>
          <a:p>
            <a:r>
              <a:rPr lang="en-US" sz="2400" dirty="0"/>
              <a:t>Develop critical thinking skills &amp; effective decision-making skills, foster teamwork, and promote communication.</a:t>
            </a:r>
          </a:p>
          <a:p>
            <a:r>
              <a:rPr lang="en-US" sz="2400" dirty="0"/>
              <a:t>Compete at the local, state, &amp; national level!</a:t>
            </a:r>
          </a:p>
        </p:txBody>
      </p:sp>
    </p:spTree>
    <p:extLst>
      <p:ext uri="{BB962C8B-B14F-4D97-AF65-F5344CB8AC3E}">
        <p14:creationId xmlns:p14="http://schemas.microsoft.com/office/powerpoint/2010/main" val="292663566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794674" cy="1400530"/>
          </a:xfrm>
        </p:spPr>
        <p:txBody>
          <a:bodyPr/>
          <a:lstStyle/>
          <a:p>
            <a:pPr algn="ctr"/>
            <a:r>
              <a:rPr lang="en-US" dirty="0"/>
              <a:t>What is the difference?</a:t>
            </a:r>
          </a:p>
        </p:txBody>
      </p:sp>
      <p:sp>
        <p:nvSpPr>
          <p:cNvPr id="3" name="Text Placeholder 2"/>
          <p:cNvSpPr>
            <a:spLocks noGrp="1"/>
          </p:cNvSpPr>
          <p:nvPr>
            <p:ph type="body" idx="1"/>
          </p:nvPr>
        </p:nvSpPr>
        <p:spPr>
          <a:xfrm>
            <a:off x="646111" y="1905000"/>
            <a:ext cx="4853540" cy="576262"/>
          </a:xfrm>
        </p:spPr>
        <p:txBody>
          <a:bodyPr/>
          <a:lstStyle/>
          <a:p>
            <a:pPr algn="ctr"/>
            <a:r>
              <a:rPr lang="en-US" dirty="0"/>
              <a:t>Career Development Events (CDE)</a:t>
            </a:r>
          </a:p>
        </p:txBody>
      </p:sp>
      <p:sp>
        <p:nvSpPr>
          <p:cNvPr id="4" name="Content Placeholder 3"/>
          <p:cNvSpPr>
            <a:spLocks noGrp="1"/>
          </p:cNvSpPr>
          <p:nvPr>
            <p:ph sz="half" idx="2"/>
          </p:nvPr>
        </p:nvSpPr>
        <p:spPr>
          <a:xfrm>
            <a:off x="812366" y="2533014"/>
            <a:ext cx="4396339" cy="3741738"/>
          </a:xfrm>
        </p:spPr>
        <p:txBody>
          <a:bodyPr>
            <a:normAutofit lnSpcReduction="10000"/>
          </a:bodyPr>
          <a:lstStyle/>
          <a:p>
            <a:r>
              <a:rPr lang="en-US" dirty="0"/>
              <a:t>Poultry Evaluation</a:t>
            </a:r>
          </a:p>
          <a:p>
            <a:r>
              <a:rPr lang="en-US" dirty="0"/>
              <a:t>Agricultural Communications</a:t>
            </a:r>
          </a:p>
          <a:p>
            <a:r>
              <a:rPr lang="en-US" dirty="0"/>
              <a:t>Agricultural Sales</a:t>
            </a:r>
          </a:p>
          <a:p>
            <a:r>
              <a:rPr lang="en-US" dirty="0"/>
              <a:t>Veterinary Science</a:t>
            </a:r>
          </a:p>
          <a:p>
            <a:r>
              <a:rPr lang="en-US" dirty="0"/>
              <a:t>Agricultural Technology &amp; Mechanical Systems</a:t>
            </a:r>
          </a:p>
          <a:p>
            <a:r>
              <a:rPr lang="en-US" dirty="0"/>
              <a:t>Environmental &amp; Natural Resources</a:t>
            </a:r>
          </a:p>
          <a:p>
            <a:r>
              <a:rPr lang="en-US" dirty="0"/>
              <a:t>Farm &amp; Agribusiness Management</a:t>
            </a:r>
          </a:p>
          <a:p>
            <a:r>
              <a:rPr lang="en-US" dirty="0"/>
              <a:t>Food Science &amp; Technology</a:t>
            </a:r>
          </a:p>
          <a:p>
            <a:pPr marL="0" indent="0" algn="ctr">
              <a:buNone/>
            </a:pPr>
            <a:r>
              <a:rPr lang="en-US" dirty="0"/>
              <a:t>…and more!</a:t>
            </a:r>
          </a:p>
        </p:txBody>
      </p:sp>
      <p:sp>
        <p:nvSpPr>
          <p:cNvPr id="5" name="Text Placeholder 4"/>
          <p:cNvSpPr>
            <a:spLocks noGrp="1"/>
          </p:cNvSpPr>
          <p:nvPr>
            <p:ph type="body" sz="quarter" idx="3"/>
          </p:nvPr>
        </p:nvSpPr>
        <p:spPr>
          <a:xfrm>
            <a:off x="5925032" y="1898073"/>
            <a:ext cx="5201927" cy="576262"/>
          </a:xfrm>
        </p:spPr>
        <p:txBody>
          <a:bodyPr/>
          <a:lstStyle/>
          <a:p>
            <a:pPr algn="ctr"/>
            <a:r>
              <a:rPr lang="en-US" dirty="0"/>
              <a:t>Leadership Development Events (LDE)</a:t>
            </a:r>
          </a:p>
        </p:txBody>
      </p:sp>
      <p:sp>
        <p:nvSpPr>
          <p:cNvPr id="6" name="Content Placeholder 5"/>
          <p:cNvSpPr>
            <a:spLocks noGrp="1"/>
          </p:cNvSpPr>
          <p:nvPr>
            <p:ph sz="quarter" idx="4"/>
          </p:nvPr>
        </p:nvSpPr>
        <p:spPr>
          <a:xfrm>
            <a:off x="6327827" y="2533014"/>
            <a:ext cx="4396339" cy="3741738"/>
          </a:xfrm>
        </p:spPr>
        <p:txBody>
          <a:bodyPr/>
          <a:lstStyle/>
          <a:p>
            <a:r>
              <a:rPr lang="en-US" dirty="0"/>
              <a:t>Agricultural Issues Forum</a:t>
            </a:r>
          </a:p>
          <a:p>
            <a:r>
              <a:rPr lang="en-US" dirty="0"/>
              <a:t>Creed Speaking</a:t>
            </a:r>
          </a:p>
          <a:p>
            <a:r>
              <a:rPr lang="en-US" dirty="0"/>
              <a:t>Employment Skills</a:t>
            </a:r>
          </a:p>
          <a:p>
            <a:r>
              <a:rPr lang="en-US" dirty="0"/>
              <a:t>Extemporaneous Public Speaking</a:t>
            </a:r>
          </a:p>
          <a:p>
            <a:r>
              <a:rPr lang="en-US" dirty="0"/>
              <a:t>Prepared Public Speaking</a:t>
            </a:r>
          </a:p>
          <a:p>
            <a:r>
              <a:rPr lang="en-US" dirty="0"/>
              <a:t>Parliamentary Procedure</a:t>
            </a:r>
          </a:p>
          <a:p>
            <a:r>
              <a:rPr lang="en-US" dirty="0"/>
              <a:t>Conduct of Chapter Meetings</a:t>
            </a:r>
          </a:p>
        </p:txBody>
      </p:sp>
    </p:spTree>
    <p:extLst>
      <p:ext uri="{BB962C8B-B14F-4D97-AF65-F5344CB8AC3E}">
        <p14:creationId xmlns:p14="http://schemas.microsoft.com/office/powerpoint/2010/main" val="33689692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Smith Hughes Act - 1917</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36053" y="2634644"/>
            <a:ext cx="2457176" cy="325103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701897" y="1972964"/>
            <a:ext cx="4396341" cy="4200245"/>
          </a:xfrm>
        </p:spPr>
        <p:txBody>
          <a:bodyPr/>
          <a:lstStyle/>
          <a:p>
            <a:r>
              <a:rPr lang="en-US" dirty="0"/>
              <a:t>Named after a senator from Georgia.</a:t>
            </a:r>
          </a:p>
          <a:p>
            <a:r>
              <a:rPr lang="en-US" dirty="0"/>
              <a:t>Provided federal funds to support vocational education in public high schools, including agriculture classes.</a:t>
            </a:r>
          </a:p>
          <a:p>
            <a:r>
              <a:rPr lang="en-US" dirty="0"/>
              <a:t>This legislation has supported the concept of providing students with a broad experiential base in preparation for employment.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9" y="1392172"/>
            <a:ext cx="2672195" cy="383269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267432" y="5224863"/>
            <a:ext cx="1281120" cy="338554"/>
          </a:xfrm>
          <a:prstGeom prst="rect">
            <a:avLst/>
          </a:prstGeom>
          <a:noFill/>
        </p:spPr>
        <p:txBody>
          <a:bodyPr wrap="none" rtlCol="0">
            <a:spAutoFit/>
          </a:bodyPr>
          <a:lstStyle/>
          <a:p>
            <a:r>
              <a:rPr lang="en-US" sz="1600" i="1" dirty="0"/>
              <a:t>Hoke Smith</a:t>
            </a:r>
          </a:p>
        </p:txBody>
      </p:sp>
      <p:sp>
        <p:nvSpPr>
          <p:cNvPr id="9" name="TextBox 8"/>
          <p:cNvSpPr txBox="1"/>
          <p:nvPr/>
        </p:nvSpPr>
        <p:spPr>
          <a:xfrm>
            <a:off x="4022102" y="5885677"/>
            <a:ext cx="1685077" cy="338554"/>
          </a:xfrm>
          <a:prstGeom prst="rect">
            <a:avLst/>
          </a:prstGeom>
          <a:noFill/>
        </p:spPr>
        <p:txBody>
          <a:bodyPr wrap="none" rtlCol="0">
            <a:spAutoFit/>
          </a:bodyPr>
          <a:lstStyle/>
          <a:p>
            <a:r>
              <a:rPr lang="en-US" sz="1600" i="1" dirty="0"/>
              <a:t>Dudley Hughes</a:t>
            </a:r>
          </a:p>
        </p:txBody>
      </p:sp>
    </p:spTree>
    <p:extLst>
      <p:ext uri="{BB962C8B-B14F-4D97-AF65-F5344CB8AC3E}">
        <p14:creationId xmlns:p14="http://schemas.microsoft.com/office/powerpoint/2010/main" val="41645664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615636"/>
            <a:ext cx="9404723" cy="1237612"/>
          </a:xfrm>
        </p:spPr>
        <p:txBody>
          <a:bodyPr/>
          <a:lstStyle/>
          <a:p>
            <a:pPr algn="ctr"/>
            <a:r>
              <a:rPr lang="en-US" dirty="0"/>
              <a:t>Fun Fowl Fact:</a:t>
            </a:r>
          </a:p>
        </p:txBody>
      </p:sp>
      <p:sp>
        <p:nvSpPr>
          <p:cNvPr id="3" name="Content Placeholder 2"/>
          <p:cNvSpPr>
            <a:spLocks noGrp="1"/>
          </p:cNvSpPr>
          <p:nvPr>
            <p:ph sz="half" idx="1"/>
          </p:nvPr>
        </p:nvSpPr>
        <p:spPr>
          <a:xfrm>
            <a:off x="952133" y="2060575"/>
            <a:ext cx="4396339" cy="4195763"/>
          </a:xfrm>
        </p:spPr>
        <p:txBody>
          <a:bodyPr>
            <a:normAutofit/>
          </a:bodyPr>
          <a:lstStyle/>
          <a:p>
            <a:r>
              <a:rPr lang="en-US" sz="2400" dirty="0"/>
              <a:t>The Poultry Evaluation CDE was one of the five contests that preceded the founding of the National FFA Organization in 1928.</a:t>
            </a:r>
          </a:p>
          <a:p>
            <a:r>
              <a:rPr lang="en-US" sz="2400" dirty="0"/>
              <a:t>The first Poultry Evaluation CDE was held in 1926!</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809" y="2000711"/>
            <a:ext cx="4264182" cy="2842788"/>
          </a:xfrm>
          <a:prstGeom prst="rect">
            <a:avLst/>
          </a:prstGeom>
          <a:ln>
            <a:noFill/>
          </a:ln>
          <a:effectLst>
            <a:outerShdw blurRad="292100" dist="139700" dir="2700000" algn="tl" rotWithShape="0">
              <a:srgbClr val="333333">
                <a:alpha val="65000"/>
              </a:srgbClr>
            </a:outerShdw>
          </a:effectLst>
        </p:spPr>
      </p:pic>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4138"/>
          <a:stretch/>
        </p:blipFill>
        <p:spPr>
          <a:xfrm>
            <a:off x="8533634" y="2666964"/>
            <a:ext cx="3168713" cy="3781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208896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7049707" cy="3329581"/>
          </a:xfrm>
        </p:spPr>
        <p:txBody>
          <a:bodyPr/>
          <a:lstStyle/>
          <a:p>
            <a:r>
              <a:rPr lang="en-US" sz="6000" dirty="0"/>
              <a:t>Agriculture Education &amp; </a:t>
            </a:r>
            <a:br>
              <a:rPr lang="en-US" sz="6000" dirty="0"/>
            </a:br>
            <a:r>
              <a:rPr lang="en-US" sz="6000" dirty="0"/>
              <a:t>The National FFA Organization</a:t>
            </a:r>
          </a:p>
        </p:txBody>
      </p:sp>
      <p:sp>
        <p:nvSpPr>
          <p:cNvPr id="3" name="Subtitle 2"/>
          <p:cNvSpPr>
            <a:spLocks noGrp="1"/>
          </p:cNvSpPr>
          <p:nvPr>
            <p:ph type="subTitle" idx="1"/>
          </p:nvPr>
        </p:nvSpPr>
        <p:spPr>
          <a:xfrm>
            <a:off x="1154955" y="4777380"/>
            <a:ext cx="8825658" cy="1349100"/>
          </a:xfrm>
        </p:spPr>
        <p:txBody>
          <a:bodyPr>
            <a:normAutofit/>
          </a:bodyPr>
          <a:lstStyle/>
          <a:p>
            <a:r>
              <a:rPr lang="en-US" dirty="0"/>
              <a:t>Unit 1: Segment 2</a:t>
            </a:r>
          </a:p>
          <a:p>
            <a:r>
              <a:rPr lang="en-US" i="1" dirty="0"/>
              <a:t>Supervised Agricultural Experiences </a:t>
            </a:r>
          </a:p>
          <a:p>
            <a:r>
              <a:rPr lang="en-US" i="1" dirty="0"/>
              <a:t>&amp; </a:t>
            </a:r>
            <a:r>
              <a:rPr lang="en-US" i="1" dirty="0" err="1"/>
              <a:t>Agri</a:t>
            </a:r>
            <a:r>
              <a:rPr lang="en-US" i="1" dirty="0"/>
              <a:t>-Science Projects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244" y="1115205"/>
            <a:ext cx="4359418" cy="5235720"/>
          </a:xfrm>
          <a:prstGeom prst="rect">
            <a:avLst/>
          </a:prstGeom>
        </p:spPr>
      </p:pic>
    </p:spTree>
    <p:extLst>
      <p:ext uri="{BB962C8B-B14F-4D97-AF65-F5344CB8AC3E}">
        <p14:creationId xmlns:p14="http://schemas.microsoft.com/office/powerpoint/2010/main" val="336062019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Supervised Agricultural Experience (SAE)</a:t>
            </a:r>
          </a:p>
        </p:txBody>
      </p:sp>
      <p:sp>
        <p:nvSpPr>
          <p:cNvPr id="3" name="Content Placeholder 2"/>
          <p:cNvSpPr>
            <a:spLocks noGrp="1"/>
          </p:cNvSpPr>
          <p:nvPr>
            <p:ph sz="half" idx="1"/>
          </p:nvPr>
        </p:nvSpPr>
        <p:spPr>
          <a:xfrm>
            <a:off x="1219690" y="2065057"/>
            <a:ext cx="4396339" cy="4195763"/>
          </a:xfrm>
        </p:spPr>
        <p:txBody>
          <a:bodyPr>
            <a:normAutofit/>
          </a:bodyPr>
          <a:lstStyle/>
          <a:p>
            <a:r>
              <a:rPr lang="en-US" sz="2400" b="1" dirty="0"/>
              <a:t>Foundational SAE</a:t>
            </a:r>
          </a:p>
          <a:p>
            <a:pPr lvl="1"/>
            <a:r>
              <a:rPr lang="en-US" sz="2000" dirty="0"/>
              <a:t>Career Exploration &amp; Planning</a:t>
            </a:r>
          </a:p>
          <a:p>
            <a:pPr lvl="1"/>
            <a:r>
              <a:rPr lang="en-US" sz="2000" dirty="0"/>
              <a:t>Personal Financial Planning &amp; Management</a:t>
            </a:r>
          </a:p>
          <a:p>
            <a:pPr lvl="1"/>
            <a:r>
              <a:rPr lang="en-US" sz="2000" dirty="0"/>
              <a:t>Workplace Safety</a:t>
            </a:r>
          </a:p>
          <a:p>
            <a:pPr lvl="1"/>
            <a:r>
              <a:rPr lang="en-US" sz="2000" dirty="0"/>
              <a:t>Employability Skills for College &amp; Career Readiness</a:t>
            </a:r>
          </a:p>
          <a:p>
            <a:pPr lvl="1"/>
            <a:r>
              <a:rPr lang="en-US" sz="2000" dirty="0"/>
              <a:t>Agricultural Literacy</a:t>
            </a:r>
          </a:p>
        </p:txBody>
      </p:sp>
      <p:sp>
        <p:nvSpPr>
          <p:cNvPr id="4" name="Content Placeholder 3"/>
          <p:cNvSpPr>
            <a:spLocks noGrp="1"/>
          </p:cNvSpPr>
          <p:nvPr>
            <p:ph sz="half" idx="2"/>
          </p:nvPr>
        </p:nvSpPr>
        <p:spPr>
          <a:xfrm>
            <a:off x="6361075" y="2060575"/>
            <a:ext cx="4396341" cy="4200245"/>
          </a:xfrm>
        </p:spPr>
        <p:txBody>
          <a:bodyPr>
            <a:normAutofit/>
          </a:bodyPr>
          <a:lstStyle/>
          <a:p>
            <a:r>
              <a:rPr lang="en-US" sz="2400" b="1" dirty="0"/>
              <a:t>Immersion SAE</a:t>
            </a:r>
          </a:p>
          <a:p>
            <a:pPr lvl="1"/>
            <a:r>
              <a:rPr lang="en-US" sz="2000" dirty="0"/>
              <a:t>Entrepreneurship/Ownership</a:t>
            </a:r>
          </a:p>
          <a:p>
            <a:pPr lvl="1"/>
            <a:r>
              <a:rPr lang="en-US" sz="2000" dirty="0"/>
              <a:t>Placement/</a:t>
            </a:r>
            <a:r>
              <a:rPr lang="en-US" sz="2000" dirty="0" err="1"/>
              <a:t>Interships</a:t>
            </a:r>
            <a:endParaRPr lang="en-US" sz="2000" dirty="0"/>
          </a:p>
          <a:p>
            <a:pPr lvl="1"/>
            <a:r>
              <a:rPr lang="en-US" sz="2000" dirty="0"/>
              <a:t>Research (</a:t>
            </a:r>
            <a:r>
              <a:rPr lang="en-US" sz="2000" i="1" dirty="0"/>
              <a:t>Experimental, Analytical, Invention</a:t>
            </a:r>
            <a:r>
              <a:rPr lang="en-US" sz="2000" dirty="0"/>
              <a:t>)</a:t>
            </a:r>
          </a:p>
          <a:p>
            <a:pPr lvl="2"/>
            <a:r>
              <a:rPr lang="en-US" sz="1800" dirty="0" err="1"/>
              <a:t>Agri</a:t>
            </a:r>
            <a:r>
              <a:rPr lang="en-US" sz="1800" dirty="0"/>
              <a:t>-Science Project</a:t>
            </a:r>
          </a:p>
          <a:p>
            <a:pPr lvl="1"/>
            <a:r>
              <a:rPr lang="en-US" sz="2000" dirty="0"/>
              <a:t>School Business Enterprises</a:t>
            </a:r>
          </a:p>
          <a:p>
            <a:pPr lvl="1"/>
            <a:r>
              <a:rPr lang="en-US" sz="2000" dirty="0"/>
              <a:t>Service Learning</a:t>
            </a:r>
          </a:p>
        </p:txBody>
      </p:sp>
    </p:spTree>
    <p:extLst>
      <p:ext uri="{BB962C8B-B14F-4D97-AF65-F5344CB8AC3E}">
        <p14:creationId xmlns:p14="http://schemas.microsoft.com/office/powerpoint/2010/main" val="29647892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Agri</a:t>
            </a:r>
            <a:r>
              <a:rPr lang="en-US" dirty="0"/>
              <a:t>-Science Fair Project</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1657" y="2064405"/>
            <a:ext cx="4632505" cy="3088336"/>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5829060" y="2064405"/>
            <a:ext cx="5434685" cy="4200245"/>
          </a:xfrm>
        </p:spPr>
        <p:txBody>
          <a:bodyPr>
            <a:normAutofit fontScale="92500" lnSpcReduction="10000"/>
          </a:bodyPr>
          <a:lstStyle/>
          <a:p>
            <a:r>
              <a:rPr lang="en-US" sz="2400" b="1" dirty="0"/>
              <a:t>Poultry-Related Research Project</a:t>
            </a:r>
          </a:p>
          <a:p>
            <a:pPr lvl="1"/>
            <a:r>
              <a:rPr lang="en-US" sz="2000" dirty="0"/>
              <a:t>Research Examples</a:t>
            </a:r>
          </a:p>
          <a:p>
            <a:pPr lvl="2"/>
            <a:r>
              <a:rPr lang="en-US" sz="1800" i="1" u="sng" dirty="0"/>
              <a:t>Experimental: </a:t>
            </a:r>
            <a:r>
              <a:rPr lang="en-US" sz="1800" dirty="0"/>
              <a:t>Conduct a poultry feed experiment by comparing two types of feed and the impact of growth in a particular amount of time.</a:t>
            </a:r>
            <a:endParaRPr lang="en-US" sz="1800" i="1" dirty="0"/>
          </a:p>
          <a:p>
            <a:pPr lvl="2"/>
            <a:r>
              <a:rPr lang="en-US" sz="1800" i="1" u="sng" dirty="0"/>
              <a:t>Analytical</a:t>
            </a:r>
            <a:r>
              <a:rPr lang="en-US" sz="1800" u="sng" dirty="0"/>
              <a:t>: </a:t>
            </a:r>
            <a:r>
              <a:rPr lang="en-US" sz="1800" dirty="0"/>
              <a:t>Conducting a blind taste test of brown eggs and white eggs combined with a survey of consumer perception of the two.</a:t>
            </a:r>
          </a:p>
          <a:p>
            <a:pPr lvl="2"/>
            <a:r>
              <a:rPr lang="en-US" sz="1800" i="1" u="sng" dirty="0"/>
              <a:t>Invention: </a:t>
            </a:r>
            <a:r>
              <a:rPr lang="en-US" sz="1800" dirty="0"/>
              <a:t>Use your creativity to develop a new idea or invention that can improve a particular part of the poultry industry.</a:t>
            </a:r>
            <a:endParaRPr lang="en-US" sz="1800" i="1" dirty="0"/>
          </a:p>
        </p:txBody>
      </p:sp>
    </p:spTree>
    <p:extLst>
      <p:ext uri="{BB962C8B-B14F-4D97-AF65-F5344CB8AC3E}">
        <p14:creationId xmlns:p14="http://schemas.microsoft.com/office/powerpoint/2010/main" val="384124155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A4C6-23C6-0B45-9155-D4214D355CDF}"/>
              </a:ext>
            </a:extLst>
          </p:cNvPr>
          <p:cNvSpPr>
            <a:spLocks noGrp="1"/>
          </p:cNvSpPr>
          <p:nvPr>
            <p:ph type="title"/>
          </p:nvPr>
        </p:nvSpPr>
        <p:spPr>
          <a:xfrm>
            <a:off x="1393638" y="360121"/>
            <a:ext cx="9404723" cy="1400530"/>
          </a:xfrm>
        </p:spPr>
        <p:txBody>
          <a:bodyPr/>
          <a:lstStyle/>
          <a:p>
            <a:pPr algn="ctr"/>
            <a:r>
              <a:rPr lang="en-US" dirty="0"/>
              <a:t>Poultry Science </a:t>
            </a:r>
            <a:br>
              <a:rPr lang="en-US" dirty="0"/>
            </a:br>
            <a:r>
              <a:rPr lang="en-US" dirty="0"/>
              <a:t>Curriculum References</a:t>
            </a:r>
          </a:p>
        </p:txBody>
      </p:sp>
      <p:sp>
        <p:nvSpPr>
          <p:cNvPr id="3" name="Content Placeholder 2">
            <a:extLst>
              <a:ext uri="{FF2B5EF4-FFF2-40B4-BE49-F238E27FC236}">
                <a16:creationId xmlns:a16="http://schemas.microsoft.com/office/drawing/2014/main" id="{2143A084-0F2A-5A40-B907-3379187DE53D}"/>
              </a:ext>
            </a:extLst>
          </p:cNvPr>
          <p:cNvSpPr>
            <a:spLocks noGrp="1"/>
          </p:cNvSpPr>
          <p:nvPr>
            <p:ph idx="1"/>
          </p:nvPr>
        </p:nvSpPr>
        <p:spPr>
          <a:xfrm>
            <a:off x="1103312" y="2052918"/>
            <a:ext cx="10367199" cy="4195481"/>
          </a:xfrm>
        </p:spPr>
        <p:txBody>
          <a:bodyPr numCol="3">
            <a:normAutofit fontScale="62500" lnSpcReduction="20000"/>
          </a:bodyPr>
          <a:lstStyle/>
          <a:p>
            <a:r>
              <a:rPr lang="en-US" dirty="0"/>
              <a:t>Jessica Fife, UGA Dept. of Poultry Science Outreach Coordinator, UGA Dept. of Agricultural Leadership, Education, &amp; Communication MAEE Candidate</a:t>
            </a:r>
          </a:p>
          <a:p>
            <a:r>
              <a:rPr lang="en-US" dirty="0"/>
              <a:t>Barry Croom, UGA Dept. of Agricultural Leadership, Education, &amp; Communication Professor</a:t>
            </a:r>
          </a:p>
          <a:p>
            <a:r>
              <a:rPr lang="en-US" dirty="0"/>
              <a:t>Ashley </a:t>
            </a:r>
            <a:r>
              <a:rPr lang="en-US" dirty="0" err="1"/>
              <a:t>Yopp</a:t>
            </a:r>
            <a:r>
              <a:rPr lang="en-US" dirty="0"/>
              <a:t>, UGA Dept. of Agricultural Leadership, Education, &amp; Communication Assistant Professor</a:t>
            </a:r>
          </a:p>
          <a:p>
            <a:r>
              <a:rPr lang="en-US" dirty="0"/>
              <a:t>Georgia Agriculture Education</a:t>
            </a:r>
          </a:p>
          <a:p>
            <a:r>
              <a:rPr lang="en-US" dirty="0"/>
              <a:t>Andrew Benson, UGA Dept. of Poultry Science Assistant Professor</a:t>
            </a:r>
          </a:p>
          <a:p>
            <a:r>
              <a:rPr lang="en-US" dirty="0"/>
              <a:t>Brian Jordan, UGA Dept. of Poultry Science Assistant Professor, UGA College of Veterinary Medicine Assistant Professor</a:t>
            </a:r>
          </a:p>
          <a:p>
            <a:r>
              <a:rPr lang="en-US" dirty="0"/>
              <a:t>University of Arkansas Bumpers College of Poultry Science – Poultry Science Dual Curriculum Course</a:t>
            </a:r>
          </a:p>
          <a:p>
            <a:r>
              <a:rPr lang="en-US" dirty="0"/>
              <a:t>Julia Gaskin, UGA Dept. of Crop and Soil Sciences Sr. Public Service Associate</a:t>
            </a:r>
          </a:p>
          <a:p>
            <a:r>
              <a:rPr lang="en-US" dirty="0"/>
              <a:t>Glendon Harris, UGA Dept. of Crop and Soil Sciences Professor &amp; Extension Agronomist</a:t>
            </a:r>
          </a:p>
          <a:p>
            <a:r>
              <a:rPr lang="en-US" dirty="0"/>
              <a:t>Brian </a:t>
            </a:r>
            <a:r>
              <a:rPr lang="en-US" dirty="0" err="1"/>
              <a:t>Kiepper</a:t>
            </a:r>
            <a:r>
              <a:rPr lang="en-US" dirty="0"/>
              <a:t>, UGA Dept. of Poultry Science Associate Professor</a:t>
            </a:r>
          </a:p>
          <a:p>
            <a:r>
              <a:rPr lang="en-US" dirty="0"/>
              <a:t>Claudia Dunkley, UGA Dept. of Poultry Science Public Service Associate</a:t>
            </a:r>
          </a:p>
          <a:p>
            <a:r>
              <a:rPr lang="en-US" dirty="0"/>
              <a:t>Casey Ritz, UGA Dept. of Poultry Science Professor</a:t>
            </a:r>
          </a:p>
          <a:p>
            <a:r>
              <a:rPr lang="en-US" dirty="0"/>
              <a:t>USPOULTRY &amp; USPOULTRY Poultry Science Curriculum</a:t>
            </a:r>
          </a:p>
          <a:p>
            <a:r>
              <a:rPr lang="en-US" dirty="0"/>
              <a:t>Tom </a:t>
            </a:r>
            <a:r>
              <a:rPr lang="en-US" dirty="0" err="1"/>
              <a:t>Tabler</a:t>
            </a:r>
            <a:r>
              <a:rPr lang="en-US" dirty="0"/>
              <a:t>, Mississippi State University Department of Poultry Science Extension Professor</a:t>
            </a:r>
          </a:p>
          <a:p>
            <a:r>
              <a:rPr lang="en-US" dirty="0"/>
              <a:t>Jacquie Jacob, University of Kentucky</a:t>
            </a:r>
          </a:p>
          <a:p>
            <a:r>
              <a:rPr lang="en-US" dirty="0"/>
              <a:t>Jeanna Wilson, UGA Dept. of Poultry Science Professor</a:t>
            </a:r>
          </a:p>
          <a:p>
            <a:r>
              <a:rPr lang="en-US" dirty="0"/>
              <a:t>Kelly Sweeney, UGA Dept. of Poultry Science </a:t>
            </a:r>
            <a:r>
              <a:rPr lang="en-US" dirty="0" err="1"/>
              <a:t>Ph.D</a:t>
            </a:r>
            <a:r>
              <a:rPr lang="en-US" dirty="0"/>
              <a:t> Candidate</a:t>
            </a:r>
          </a:p>
          <a:p>
            <a:r>
              <a:rPr lang="en-US" dirty="0"/>
              <a:t>Merck Veterinary Manual</a:t>
            </a:r>
          </a:p>
          <a:p>
            <a:r>
              <a:rPr lang="en-US" dirty="0"/>
              <a:t>University of Maryland Extension</a:t>
            </a:r>
          </a:p>
          <a:p>
            <a:r>
              <a:rPr lang="en-US" dirty="0"/>
              <a:t>Poultry Hub</a:t>
            </a:r>
          </a:p>
          <a:p>
            <a:r>
              <a:rPr lang="en-US" dirty="0"/>
              <a:t>Brian Fairchild, University of Georgia Department of Poultry Science Professor</a:t>
            </a:r>
          </a:p>
          <a:p>
            <a:r>
              <a:rPr lang="en-US" dirty="0"/>
              <a:t>Centers for Disease Control</a:t>
            </a:r>
          </a:p>
          <a:p>
            <a:r>
              <a:rPr lang="en-US" dirty="0"/>
              <a:t>National FFA Organization</a:t>
            </a:r>
          </a:p>
          <a:p>
            <a:endParaRPr lang="en-US" dirty="0"/>
          </a:p>
        </p:txBody>
      </p:sp>
    </p:spTree>
    <p:extLst>
      <p:ext uri="{BB962C8B-B14F-4D97-AF65-F5344CB8AC3E}">
        <p14:creationId xmlns:p14="http://schemas.microsoft.com/office/powerpoint/2010/main" val="186181897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1920’s Future Farmer Clubs</a:t>
            </a:r>
          </a:p>
        </p:txBody>
      </p:sp>
      <p:sp>
        <p:nvSpPr>
          <p:cNvPr id="3" name="Content Placeholder 2"/>
          <p:cNvSpPr>
            <a:spLocks noGrp="1"/>
          </p:cNvSpPr>
          <p:nvPr>
            <p:ph sz="half" idx="1"/>
          </p:nvPr>
        </p:nvSpPr>
        <p:spPr>
          <a:xfrm>
            <a:off x="1045123" y="2197980"/>
            <a:ext cx="4698972" cy="3417512"/>
          </a:xfrm>
        </p:spPr>
        <p:txBody>
          <a:bodyPr>
            <a:normAutofit/>
          </a:bodyPr>
          <a:lstStyle/>
          <a:p>
            <a:r>
              <a:rPr lang="en-US" sz="2800" dirty="0"/>
              <a:t>Virginia was the first </a:t>
            </a:r>
          </a:p>
          <a:p>
            <a:r>
              <a:rPr lang="en-US" sz="2800" dirty="0"/>
              <a:t>Only males could join</a:t>
            </a:r>
          </a:p>
          <a:p>
            <a:r>
              <a:rPr lang="en-US" sz="2800" dirty="0"/>
              <a:t>No African Americans (or any other minorities)</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600" b="14337"/>
          <a:stretch/>
        </p:blipFill>
        <p:spPr>
          <a:xfrm>
            <a:off x="6298564" y="1787236"/>
            <a:ext cx="4009217" cy="4172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830675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811300" cy="1400530"/>
          </a:xfrm>
        </p:spPr>
        <p:txBody>
          <a:bodyPr/>
          <a:lstStyle/>
          <a:p>
            <a:pPr algn="ctr"/>
            <a:r>
              <a:rPr lang="en-US" dirty="0"/>
              <a:t>The Future Farmers of America - 1928</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6362" y="2385857"/>
            <a:ext cx="6030596" cy="2468775"/>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942966" y="2143449"/>
            <a:ext cx="4396341" cy="4200245"/>
          </a:xfrm>
        </p:spPr>
        <p:txBody>
          <a:bodyPr/>
          <a:lstStyle/>
          <a:p>
            <a:r>
              <a:rPr lang="en-US" sz="2400" dirty="0"/>
              <a:t>FFA was established</a:t>
            </a:r>
          </a:p>
          <a:p>
            <a:r>
              <a:rPr lang="en-US" sz="2400" dirty="0"/>
              <a:t>The 1</a:t>
            </a:r>
            <a:r>
              <a:rPr lang="en-US" sz="2400" baseline="30000" dirty="0"/>
              <a:t>st</a:t>
            </a:r>
            <a:r>
              <a:rPr lang="en-US" sz="2400" dirty="0"/>
              <a:t> Convention was held in the Hotel Baltimore in Kansas City, Missouri</a:t>
            </a:r>
          </a:p>
          <a:p>
            <a:r>
              <a:rPr lang="en-US" sz="2400" dirty="0"/>
              <a:t>The first dues were only 10 cents!</a:t>
            </a:r>
          </a:p>
          <a:p>
            <a:pPr marL="0" indent="0">
              <a:buNone/>
            </a:pPr>
            <a:endParaRPr lang="en-US" dirty="0"/>
          </a:p>
        </p:txBody>
      </p:sp>
    </p:spTree>
    <p:extLst>
      <p:ext uri="{BB962C8B-B14F-4D97-AF65-F5344CB8AC3E}">
        <p14:creationId xmlns:p14="http://schemas.microsoft.com/office/powerpoint/2010/main" val="91337479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FFA History</a:t>
            </a:r>
          </a:p>
        </p:txBody>
      </p:sp>
      <p:sp>
        <p:nvSpPr>
          <p:cNvPr id="3" name="Content Placeholder 2"/>
          <p:cNvSpPr>
            <a:spLocks noGrp="1"/>
          </p:cNvSpPr>
          <p:nvPr>
            <p:ph sz="half" idx="1"/>
          </p:nvPr>
        </p:nvSpPr>
        <p:spPr>
          <a:xfrm>
            <a:off x="952133" y="1853248"/>
            <a:ext cx="4396339" cy="4195763"/>
          </a:xfrm>
        </p:spPr>
        <p:txBody>
          <a:bodyPr>
            <a:noAutofit/>
          </a:bodyPr>
          <a:lstStyle/>
          <a:p>
            <a:r>
              <a:rPr lang="en-US" sz="2000" b="1" dirty="0"/>
              <a:t>1929</a:t>
            </a:r>
          </a:p>
          <a:p>
            <a:pPr lvl="1"/>
            <a:r>
              <a:rPr lang="en-US" sz="2000" dirty="0"/>
              <a:t>Official Colors Adopted – National Blue and Corn Gold</a:t>
            </a:r>
          </a:p>
          <a:p>
            <a:pPr lvl="1"/>
            <a:r>
              <a:rPr lang="en-US" sz="2000" dirty="0"/>
              <a:t>First FFA Manual is printed</a:t>
            </a:r>
          </a:p>
          <a:p>
            <a:r>
              <a:rPr lang="en-US" sz="2000" b="1" dirty="0"/>
              <a:t>1930</a:t>
            </a:r>
          </a:p>
          <a:p>
            <a:pPr lvl="1"/>
            <a:r>
              <a:rPr lang="en-US" sz="2000" dirty="0"/>
              <a:t>FFA Creed is written by E.M. Tiffany</a:t>
            </a:r>
          </a:p>
          <a:p>
            <a:r>
              <a:rPr lang="en-US" sz="2000" b="1" dirty="0"/>
              <a:t>1933</a:t>
            </a:r>
          </a:p>
          <a:p>
            <a:pPr lvl="1"/>
            <a:r>
              <a:rPr lang="en-US" sz="2000" dirty="0"/>
              <a:t>FFA Jacket was adopted as official dress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87432" y="2448574"/>
            <a:ext cx="5101994" cy="3010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301761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New Farmers of America - 1935</a:t>
            </a:r>
          </a:p>
        </p:txBody>
      </p:sp>
      <p:sp>
        <p:nvSpPr>
          <p:cNvPr id="3" name="Content Placeholder 2"/>
          <p:cNvSpPr>
            <a:spLocks noGrp="1"/>
          </p:cNvSpPr>
          <p:nvPr>
            <p:ph sz="half" idx="1"/>
          </p:nvPr>
        </p:nvSpPr>
        <p:spPr>
          <a:xfrm>
            <a:off x="6288905" y="1851007"/>
            <a:ext cx="4396339" cy="4195763"/>
          </a:xfrm>
        </p:spPr>
        <p:txBody>
          <a:bodyPr>
            <a:noAutofit/>
          </a:bodyPr>
          <a:lstStyle/>
          <a:p>
            <a:r>
              <a:rPr lang="en-US" sz="2800" dirty="0"/>
              <a:t>Organization for African-American males in high school agriculture classes</a:t>
            </a:r>
          </a:p>
          <a:p>
            <a:pPr lvl="2"/>
            <a:r>
              <a:rPr lang="en-US" sz="2400" dirty="0"/>
              <a:t>Colors: Black and Gold</a:t>
            </a:r>
          </a:p>
          <a:p>
            <a:pPr lvl="2"/>
            <a:r>
              <a:rPr lang="en-US" sz="2400" dirty="0"/>
              <a:t>Found mostly in Southern states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87181" y="1851007"/>
            <a:ext cx="4849814" cy="4147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00946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FFA History</a:t>
            </a:r>
          </a:p>
        </p:txBody>
      </p:sp>
      <p:sp>
        <p:nvSpPr>
          <p:cNvPr id="3" name="Content Placeholder 2"/>
          <p:cNvSpPr>
            <a:spLocks noGrp="1"/>
          </p:cNvSpPr>
          <p:nvPr>
            <p:ph sz="half" idx="1"/>
          </p:nvPr>
        </p:nvSpPr>
        <p:spPr>
          <a:xfrm>
            <a:off x="952133" y="1853248"/>
            <a:ext cx="4396339" cy="4195763"/>
          </a:xfrm>
        </p:spPr>
        <p:txBody>
          <a:bodyPr>
            <a:noAutofit/>
          </a:bodyPr>
          <a:lstStyle/>
          <a:p>
            <a:r>
              <a:rPr lang="en-US" sz="2800" b="1" dirty="0"/>
              <a:t>1950</a:t>
            </a:r>
          </a:p>
          <a:p>
            <a:pPr lvl="1"/>
            <a:r>
              <a:rPr lang="en-US" sz="2800" b="1" dirty="0"/>
              <a:t>Public Law 740</a:t>
            </a:r>
          </a:p>
          <a:p>
            <a:pPr lvl="2"/>
            <a:r>
              <a:rPr lang="en-US" sz="2000" dirty="0"/>
              <a:t>Gave the FFA a Federal Charter</a:t>
            </a:r>
          </a:p>
          <a:p>
            <a:pPr lvl="2"/>
            <a:r>
              <a:rPr lang="en-US" sz="2000" dirty="0"/>
              <a:t>The law said that each school teaching agriculture must have an FFA program (Three Component Model)</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4675" y="2060574"/>
            <a:ext cx="5814212" cy="3369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19596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FFA History</a:t>
            </a:r>
          </a:p>
        </p:txBody>
      </p:sp>
      <p:sp>
        <p:nvSpPr>
          <p:cNvPr id="3" name="Content Placeholder 2"/>
          <p:cNvSpPr>
            <a:spLocks noGrp="1"/>
          </p:cNvSpPr>
          <p:nvPr>
            <p:ph sz="half" idx="1"/>
          </p:nvPr>
        </p:nvSpPr>
        <p:spPr>
          <a:xfrm>
            <a:off x="6814449" y="2036128"/>
            <a:ext cx="4396339" cy="4195763"/>
          </a:xfrm>
        </p:spPr>
        <p:txBody>
          <a:bodyPr>
            <a:noAutofit/>
          </a:bodyPr>
          <a:lstStyle/>
          <a:p>
            <a:r>
              <a:rPr lang="en-US" sz="2000" b="1" dirty="0"/>
              <a:t>1952</a:t>
            </a:r>
          </a:p>
          <a:p>
            <a:pPr lvl="1"/>
            <a:r>
              <a:rPr lang="en-US" sz="2000" dirty="0"/>
              <a:t>First issue of the </a:t>
            </a:r>
            <a:r>
              <a:rPr lang="en-US" sz="2000" i="1" dirty="0"/>
              <a:t>National Future Farmer Magazine </a:t>
            </a:r>
            <a:r>
              <a:rPr lang="en-US" sz="2000" dirty="0"/>
              <a:t>is published </a:t>
            </a:r>
          </a:p>
          <a:p>
            <a:r>
              <a:rPr lang="en-US" sz="2000" b="1" dirty="0"/>
              <a:t>1965</a:t>
            </a:r>
          </a:p>
          <a:p>
            <a:pPr lvl="1"/>
            <a:r>
              <a:rPr lang="en-US" sz="1800" dirty="0"/>
              <a:t>FFA and the NFA merge</a:t>
            </a:r>
          </a:p>
          <a:p>
            <a:r>
              <a:rPr lang="en-US" sz="2000" b="1" dirty="0"/>
              <a:t>1969</a:t>
            </a:r>
          </a:p>
          <a:p>
            <a:pPr lvl="1"/>
            <a:r>
              <a:rPr lang="en-US" sz="2000" dirty="0"/>
              <a:t>Females were admitted into the FFA</a:t>
            </a:r>
            <a:endParaRPr lang="en-US" i="1"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6111" y="1605482"/>
            <a:ext cx="2705100" cy="33813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952" y="3704087"/>
            <a:ext cx="3385454" cy="2713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25567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FFA History</a:t>
            </a:r>
          </a:p>
        </p:txBody>
      </p:sp>
      <p:sp>
        <p:nvSpPr>
          <p:cNvPr id="3" name="Content Placeholder 2"/>
          <p:cNvSpPr>
            <a:spLocks noGrp="1"/>
          </p:cNvSpPr>
          <p:nvPr>
            <p:ph sz="half" idx="1"/>
          </p:nvPr>
        </p:nvSpPr>
        <p:spPr>
          <a:xfrm>
            <a:off x="952133" y="2060574"/>
            <a:ext cx="4396339" cy="4195763"/>
          </a:xfrm>
        </p:spPr>
        <p:txBody>
          <a:bodyPr>
            <a:noAutofit/>
          </a:bodyPr>
          <a:lstStyle/>
          <a:p>
            <a:r>
              <a:rPr lang="en-US" sz="2400" b="1" dirty="0"/>
              <a:t>1994</a:t>
            </a:r>
          </a:p>
          <a:p>
            <a:pPr lvl="1"/>
            <a:r>
              <a:rPr lang="en-US" sz="2000" dirty="0"/>
              <a:t>Future Farmers of America changes its name to the National FFA Organization</a:t>
            </a:r>
          </a:p>
          <a:p>
            <a:r>
              <a:rPr lang="en-US" sz="2400" b="1" dirty="0"/>
              <a:t>1989</a:t>
            </a:r>
          </a:p>
          <a:p>
            <a:pPr lvl="1"/>
            <a:r>
              <a:rPr lang="en-US" sz="2000" i="1" dirty="0"/>
              <a:t>National Future Farmer Magazine</a:t>
            </a:r>
            <a:r>
              <a:rPr lang="en-US" sz="2000" dirty="0"/>
              <a:t> changes its name to </a:t>
            </a:r>
            <a:r>
              <a:rPr lang="en-US" sz="2000" i="1" dirty="0"/>
              <a:t>FFA New Horizons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0428" y="1639695"/>
            <a:ext cx="3500405" cy="4736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763640"/>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7">
      <a:dk1>
        <a:sysClr val="windowText" lastClr="000000"/>
      </a:dk1>
      <a:lt1>
        <a:sysClr val="window" lastClr="FFFFFF"/>
      </a:lt1>
      <a:dk2>
        <a:srgbClr val="0070C0"/>
      </a:dk2>
      <a:lt2>
        <a:srgbClr val="EBEBEB"/>
      </a:lt2>
      <a:accent1>
        <a:srgbClr val="E6C133"/>
      </a:accent1>
      <a:accent2>
        <a:srgbClr val="E6C133"/>
      </a:accent2>
      <a:accent3>
        <a:srgbClr val="FFFFFF"/>
      </a:accent3>
      <a:accent4>
        <a:srgbClr val="0C7ACF"/>
      </a:accent4>
      <a:accent5>
        <a:srgbClr val="0E5580"/>
      </a:accent5>
      <a:accent6>
        <a:srgbClr val="E6C133"/>
      </a:accent6>
      <a:hlink>
        <a:srgbClr val="F5E6AD"/>
      </a:hlink>
      <a:folHlink>
        <a:srgbClr val="F5E6A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225</TotalTime>
  <Words>1057</Words>
  <Application>Microsoft Macintosh PowerPoint</Application>
  <PresentationFormat>Widescreen</PresentationFormat>
  <Paragraphs>145</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Century Gothic</vt:lpstr>
      <vt:lpstr>Wingdings 3</vt:lpstr>
      <vt:lpstr>Ion</vt:lpstr>
      <vt:lpstr>Agriculture Education &amp;  The National FFA Organization</vt:lpstr>
      <vt:lpstr>The Smith Hughes Act - 1917</vt:lpstr>
      <vt:lpstr>1920’s Future Farmer Clubs</vt:lpstr>
      <vt:lpstr>The Future Farmers of America - 1928</vt:lpstr>
      <vt:lpstr>FFA History</vt:lpstr>
      <vt:lpstr>New Farmers of America - 1935</vt:lpstr>
      <vt:lpstr>FFA History</vt:lpstr>
      <vt:lpstr>FFA History</vt:lpstr>
      <vt:lpstr>FFA History</vt:lpstr>
      <vt:lpstr>The FFA Mission</vt:lpstr>
      <vt:lpstr>The FFA Motto</vt:lpstr>
      <vt:lpstr>The FFA Emblem</vt:lpstr>
      <vt:lpstr>The FFA Emblem</vt:lpstr>
      <vt:lpstr>The FFA Emblem</vt:lpstr>
      <vt:lpstr>The FFA Emblem</vt:lpstr>
      <vt:lpstr>The FFA Emblem</vt:lpstr>
      <vt:lpstr>Agriculture Education &amp;  The National FFA Organization</vt:lpstr>
      <vt:lpstr>Challenge Yourself!</vt:lpstr>
      <vt:lpstr>What is the difference?</vt:lpstr>
      <vt:lpstr>Fun Fowl Fact:</vt:lpstr>
      <vt:lpstr>Agriculture Education &amp;  The National FFA Organization</vt:lpstr>
      <vt:lpstr>Supervised Agricultural Experience (SAE)</vt:lpstr>
      <vt:lpstr>Agri-Science Fair Project</vt:lpstr>
      <vt:lpstr>Poultry Science  Curriculum References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FFA Organization</dc:title>
  <dc:creator>Jessica Fife</dc:creator>
  <cp:lastModifiedBy>Jessica Fife</cp:lastModifiedBy>
  <cp:revision>35</cp:revision>
  <dcterms:created xsi:type="dcterms:W3CDTF">2019-12-10T18:00:46Z</dcterms:created>
  <dcterms:modified xsi:type="dcterms:W3CDTF">2020-06-22T15:57:48Z</dcterms:modified>
</cp:coreProperties>
</file>